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trictFirstAndLastChars="0" autoCompressPictures="0" saveSubsetFonts="1">
  <p:sldMasterIdLst>
    <p:sldMasterId r:id="rId4" id="2147483648"/>
    <p:sldMasterId r:id="rId5" id="2147483661"/>
    <p:sldMasterId r:id="rId6" id="2147483674"/>
  </p:sldMasterIdLst>
  <p:notesMasterIdLst>
    <p:notesMasterId r:id="rId7"/>
  </p:notesMasterIdLst>
  <p:sldIdLst>
    <p:sldId r:id="rId8" id="256"/>
    <p:sldId r:id="rId9" id="257"/>
    <p:sldId r:id="rId10" id="258"/>
    <p:sldId r:id="rId11" id="259"/>
    <p:sldId r:id="rId12" id="260"/>
    <p:sldId r:id="rId13" id="261"/>
    <p:sldId r:id="rId14" id="262"/>
    <p:sldId r:id="rId15" id="263"/>
    <p:sldId r:id="rId16" id="264"/>
    <p:sldId r:id="rId17" id="265"/>
    <p:sldId r:id="rId18" id="266"/>
    <p:sldId r:id="rId19" id="267"/>
  </p:sldIdLst>
  <p:sldSz cx="9144000" cy="685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oundtripDataSignature="AMtx7miZp4rJALp/WcaGAibEKG0NNhqVbA==" r:id="rId20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2.xml"/><Relationship Id="rId6" Type="http://schemas.openxmlformats.org/officeDocument/2006/relationships/slideMaster" Target="slideMasters/slideMaster3.xml"/><Relationship Id="rId18" Type="http://schemas.openxmlformats.org/officeDocument/2006/relationships/slide" Target="slides/slide1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/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/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en-US" sz="200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b="0" baseline="30000" lang="en-US" sz="2000" strike="noStrike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b="0" lang="en-US" sz="200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en-US" sz="200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63c8e4e7aa_0_17:notes"/>
          <p:cNvSpPr txBox="1"/>
          <p:nvPr>
            <p:ph idx="1" type="body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g63c8e4e7aa_0_17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g63c8e4e7aa_0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65002d7dbf_0_0:notes"/>
          <p:cNvSpPr txBox="1"/>
          <p:nvPr>
            <p:ph idx="1" type="body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g65002d7dbf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g65002d7db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5" name="Google Shape;25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4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63c8e4e7aa_0_0:notes"/>
          <p:cNvSpPr txBox="1"/>
          <p:nvPr>
            <p:ph idx="1" type="body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63c8e4e7aa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g63c8e4e7aa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5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6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63c8e4e7aa_0_8:notes"/>
          <p:cNvSpPr txBox="1"/>
          <p:nvPr>
            <p:ph idx="1" type="body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g63c8e4e7aa_0_8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g63c8e4e7aa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7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7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0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10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3"/>
          <p:cNvSpPr txBox="1"/>
          <p:nvPr>
            <p:ph idx="1"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3"/>
          <p:cNvSpPr txBox="1"/>
          <p:nvPr>
            <p:ph idx="2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4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4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4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4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4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5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5"/>
          <p:cNvSpPr txBox="1"/>
          <p:nvPr>
            <p:ph idx="1"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5"/>
          <p:cNvSpPr txBox="1"/>
          <p:nvPr>
            <p:ph idx="2"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5"/>
          <p:cNvSpPr txBox="1"/>
          <p:nvPr>
            <p:ph idx="3"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5"/>
          <p:cNvSpPr txBox="1"/>
          <p:nvPr>
            <p:ph idx="4"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5"/>
          <p:cNvSpPr txBox="1"/>
          <p:nvPr>
            <p:ph idx="5"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5"/>
          <p:cNvSpPr txBox="1"/>
          <p:nvPr>
            <p:ph idx="6"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2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2"/>
          <p:cNvSpPr txBox="1"/>
          <p:nvPr>
            <p:ph idx="2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6"/>
          <p:cNvSpPr txBox="1"/>
          <p:nvPr>
            <p:ph idx="1"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7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8"/>
          <p:cNvSpPr txBox="1"/>
          <p:nvPr>
            <p:ph idx="1"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9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9"/>
          <p:cNvSpPr txBox="1"/>
          <p:nvPr>
            <p:ph idx="2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9"/>
          <p:cNvSpPr txBox="1"/>
          <p:nvPr>
            <p:ph idx="3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0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30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0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0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1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1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1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1"/>
          <p:cNvSpPr txBox="1"/>
          <p:nvPr>
            <p:ph idx="3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2"/>
          <p:cNvSpPr txBox="1"/>
          <p:nvPr>
            <p:ph idx="1"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2"/>
          <p:cNvSpPr txBox="1"/>
          <p:nvPr>
            <p:ph idx="2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3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3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33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33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3"/>
          <p:cNvSpPr txBox="1"/>
          <p:nvPr>
            <p:ph idx="4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4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4"/>
          <p:cNvSpPr txBox="1"/>
          <p:nvPr>
            <p:ph idx="1"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4"/>
          <p:cNvSpPr txBox="1"/>
          <p:nvPr>
            <p:ph idx="2"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34"/>
          <p:cNvSpPr txBox="1"/>
          <p:nvPr>
            <p:ph idx="3"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4"/>
          <p:cNvSpPr txBox="1"/>
          <p:nvPr>
            <p:ph idx="4"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4"/>
          <p:cNvSpPr txBox="1"/>
          <p:nvPr>
            <p:ph idx="5"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34"/>
          <p:cNvSpPr txBox="1"/>
          <p:nvPr>
            <p:ph idx="6"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5002d7dbf_0_10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g65002d7dbf_0_10"/>
          <p:cNvSpPr txBox="1"/>
          <p:nvPr>
            <p:ph idx="1" type="subTitle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5002d7dbf_0_13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g65002d7dbf_0_13"/>
          <p:cNvSpPr txBox="1"/>
          <p:nvPr>
            <p:ph idx="1" type="body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5002d7dbf_0_16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g65002d7dbf_0_16"/>
          <p:cNvSpPr txBox="1"/>
          <p:nvPr>
            <p:ph idx="1" type="body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g65002d7dbf_0_16"/>
          <p:cNvSpPr txBox="1"/>
          <p:nvPr>
            <p:ph idx="2" type="body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5002d7dbf_0_20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6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6"/>
          <p:cNvSpPr txBox="1"/>
          <p:nvPr>
            <p:ph idx="1"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5002d7dbf_0_22"/>
          <p:cNvSpPr txBox="1"/>
          <p:nvPr>
            <p:ph idx="1" type="subTitle"/>
          </p:nvPr>
        </p:nvSpPr>
        <p:spPr>
          <a:xfrm>
            <a:off x="457200" y="273600"/>
            <a:ext cx="8229300" cy="53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65002d7dbf_0_24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g65002d7dbf_0_24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g65002d7dbf_0_24"/>
          <p:cNvSpPr txBox="1"/>
          <p:nvPr>
            <p:ph idx="2" type="body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g65002d7dbf_0_24"/>
          <p:cNvSpPr txBox="1"/>
          <p:nvPr>
            <p:ph idx="3" type="body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5002d7dbf_0_29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g65002d7dbf_0_29"/>
          <p:cNvSpPr txBox="1"/>
          <p:nvPr>
            <p:ph idx="1" type="body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g65002d7dbf_0_29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g65002d7dbf_0_29"/>
          <p:cNvSpPr txBox="1"/>
          <p:nvPr>
            <p:ph idx="3" type="body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5002d7dbf_0_34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g65002d7dbf_0_34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g65002d7dbf_0_34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g65002d7dbf_0_34"/>
          <p:cNvSpPr txBox="1"/>
          <p:nvPr>
            <p:ph idx="3" type="body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65002d7dbf_0_39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g65002d7dbf_0_39"/>
          <p:cNvSpPr txBox="1"/>
          <p:nvPr>
            <p:ph idx="1" type="body"/>
          </p:nvPr>
        </p:nvSpPr>
        <p:spPr>
          <a:xfrm>
            <a:off x="457200" y="160452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g65002d7dbf_0_39"/>
          <p:cNvSpPr txBox="1"/>
          <p:nvPr>
            <p:ph idx="2" type="body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5002d7dbf_0_43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g65002d7dbf_0_43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g65002d7dbf_0_43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g65002d7dbf_0_43"/>
          <p:cNvSpPr txBox="1"/>
          <p:nvPr>
            <p:ph idx="3" type="body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g65002d7dbf_0_43"/>
          <p:cNvSpPr txBox="1"/>
          <p:nvPr>
            <p:ph idx="4" type="body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5002d7dbf_0_49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g65002d7dbf_0_49"/>
          <p:cNvSpPr txBox="1"/>
          <p:nvPr>
            <p:ph idx="1" type="body"/>
          </p:nvPr>
        </p:nvSpPr>
        <p:spPr>
          <a:xfrm>
            <a:off x="45720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g65002d7dbf_0_49"/>
          <p:cNvSpPr txBox="1"/>
          <p:nvPr>
            <p:ph idx="2" type="body"/>
          </p:nvPr>
        </p:nvSpPr>
        <p:spPr>
          <a:xfrm>
            <a:off x="323964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g65002d7dbf_0_49"/>
          <p:cNvSpPr txBox="1"/>
          <p:nvPr>
            <p:ph idx="3" type="body"/>
          </p:nvPr>
        </p:nvSpPr>
        <p:spPr>
          <a:xfrm>
            <a:off x="602208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g65002d7dbf_0_49"/>
          <p:cNvSpPr txBox="1"/>
          <p:nvPr>
            <p:ph idx="4" type="body"/>
          </p:nvPr>
        </p:nvSpPr>
        <p:spPr>
          <a:xfrm>
            <a:off x="602208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g65002d7dbf_0_49"/>
          <p:cNvSpPr txBox="1"/>
          <p:nvPr>
            <p:ph idx="5" type="body"/>
          </p:nvPr>
        </p:nvSpPr>
        <p:spPr>
          <a:xfrm>
            <a:off x="323964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g65002d7dbf_0_49"/>
          <p:cNvSpPr txBox="1"/>
          <p:nvPr>
            <p:ph idx="6" type="body"/>
          </p:nvPr>
        </p:nvSpPr>
        <p:spPr>
          <a:xfrm>
            <a:off x="45720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7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17"/>
          <p:cNvSpPr txBox="1"/>
          <p:nvPr>
            <p:ph idx="2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8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9"/>
          <p:cNvSpPr txBox="1"/>
          <p:nvPr>
            <p:ph idx="1"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0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0"/>
          <p:cNvSpPr txBox="1"/>
          <p:nvPr>
            <p:ph idx="2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0"/>
          <p:cNvSpPr txBox="1"/>
          <p:nvPr>
            <p:ph idx="3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1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1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1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1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2"/>
          <p:cNvSpPr txBox="1"/>
          <p:nvPr>
            <p:ph idx="3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65002d7dbf_0_6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Google Shape;109;g65002d7dbf_0_6"/>
          <p:cNvSpPr txBox="1"/>
          <p:nvPr>
            <p:ph idx="1" type="body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Relationship Id="rId4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comments" Target="../comments/comment2.xml"/><Relationship Id="rId4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4">
            <a:alphaModFix/>
          </a:blip>
          <a:stretch>
            <a:fillRect/>
          </a:stretch>
        </a:blip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"/>
          <p:cNvSpPr/>
          <p:nvPr/>
        </p:nvSpPr>
        <p:spPr>
          <a:xfrm>
            <a:off x="5533053" y="3443341"/>
            <a:ext cx="3222900" cy="269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MODULE 2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DIGITAL</a:t>
            </a: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LITERACY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Browsing the Internet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3c8e4e7aa_0_17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g63c8e4e7aa_0_17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63c8e4e7aa_0_17"/>
          <p:cNvSpPr txBox="1"/>
          <p:nvPr/>
        </p:nvSpPr>
        <p:spPr>
          <a:xfrm>
            <a:off x="457200" y="221040"/>
            <a:ext cx="8229300" cy="125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Browsing the Internet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(demonstration)</a:t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63c8e4e7aa_0_17"/>
          <p:cNvSpPr txBox="1"/>
          <p:nvPr/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</a:rPr>
              <a:t>3)</a:t>
            </a:r>
            <a:r>
              <a:rPr b="1" lang="en-US" sz="2400">
                <a:solidFill>
                  <a:schemeClr val="dk1"/>
                </a:solidFill>
              </a:rPr>
              <a:t> </a:t>
            </a:r>
            <a:r>
              <a:rPr b="1" lang="en-US" sz="2400">
                <a:solidFill>
                  <a:schemeClr val="dk1"/>
                </a:solidFill>
              </a:rPr>
              <a:t>Browse the websites</a:t>
            </a:r>
            <a:r>
              <a:rPr lang="en-US" sz="2400">
                <a:solidFill>
                  <a:schemeClr val="dk1"/>
                </a:solidFill>
              </a:rPr>
              <a:t> and (if useful) write down their </a:t>
            </a:r>
            <a:r>
              <a:rPr b="1" lang="en-US" sz="2400">
                <a:solidFill>
                  <a:schemeClr val="dk1"/>
                </a:solidFill>
              </a:rPr>
              <a:t>domain names</a:t>
            </a:r>
            <a:r>
              <a:rPr lang="en-US" sz="2400">
                <a:solidFill>
                  <a:schemeClr val="dk1"/>
                </a:solidFill>
              </a:rPr>
              <a:t>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</a:rPr>
              <a:t>4) If specific pages are especially helpful, </a:t>
            </a:r>
            <a:r>
              <a:rPr b="1" lang="en-US" sz="2400">
                <a:solidFill>
                  <a:schemeClr val="dk1"/>
                </a:solidFill>
              </a:rPr>
              <a:t>bookmark them</a:t>
            </a:r>
            <a:r>
              <a:rPr lang="en-US" sz="2400">
                <a:solidFill>
                  <a:schemeClr val="dk1"/>
                </a:solidFill>
              </a:rPr>
              <a:t> in a </a:t>
            </a:r>
            <a:r>
              <a:rPr b="1" lang="en-US" sz="2400">
                <a:solidFill>
                  <a:schemeClr val="dk1"/>
                </a:solidFill>
              </a:rPr>
              <a:t>new</a:t>
            </a:r>
            <a:r>
              <a:rPr lang="en-US" sz="2400">
                <a:solidFill>
                  <a:schemeClr val="dk1"/>
                </a:solidFill>
              </a:rPr>
              <a:t> </a:t>
            </a:r>
            <a:r>
              <a:rPr b="1" lang="en-US" sz="2400">
                <a:solidFill>
                  <a:schemeClr val="dk1"/>
                </a:solidFill>
              </a:rPr>
              <a:t>bookmark directory</a:t>
            </a:r>
            <a:r>
              <a:rPr lang="en-US" sz="2400">
                <a:solidFill>
                  <a:schemeClr val="dk1"/>
                </a:solidFill>
              </a:rPr>
              <a:t> that will be used for other resources on the same topic.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65002d7dbf_0_0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1800"/>
              <a:t>All images are from pixabay.com, protected under Simplified Pixabay License (https://pixabay.com/service/license/)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1800"/>
              <a:t>Any other resources, that are not sourced from pixabay.com are under CC0 - Public domain (https://pixabay.com/service/license/)</a:t>
            </a:r>
            <a:endParaRPr sz="1800"/>
          </a:p>
        </p:txBody>
      </p:sp>
      <p:sp>
        <p:nvSpPr>
          <p:cNvPr id="252" name="Google Shape;252;g65002d7dbf_0_0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>
                <a:latin typeface="Calibri"/>
                <a:ea typeface="Calibri"/>
                <a:cs typeface="Calibri"/>
                <a:sym typeface="Calibri"/>
              </a:rPr>
              <a:t>Sources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8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THANK YOU FOR YOUR ATTENTION!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source: cleanpng.com</a:t>
            </a:r>
            <a:endParaRPr/>
          </a:p>
        </p:txBody>
      </p:sp>
      <p:sp>
        <p:nvSpPr>
          <p:cNvPr id="170" name="Google Shape;170;p2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How does Internet Work?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2"/>
          <p:cNvSpPr txBox="1"/>
          <p:nvPr/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"/>
          <p:cNvSpPr txBox="1"/>
          <p:nvPr/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Internet is a network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connected governmental, commercial, and private servers that provide </a:t>
            </a: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access to information and services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for end-users, connected to the same infrastructure.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4742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Mobile operators and Internet Service Providers are the businesses, who actually let us be connected.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3" name="Google Shape;173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880" y="1418400"/>
            <a:ext cx="4479480" cy="4272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3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Less Technical Representation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1" name="Google Shape;181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87280" y="1448280"/>
            <a:ext cx="4587840" cy="4596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4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4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So, what are websites? (</a:t>
            </a: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3600">
                <a:latin typeface="Calibri"/>
                <a:ea typeface="Calibri"/>
                <a:cs typeface="Calibri"/>
                <a:sym typeface="Calibri"/>
              </a:rPr>
              <a:t>/2</a:t>
            </a:r>
            <a:r>
              <a:rPr lang="en-US" sz="3600">
                <a:latin typeface="Calibri"/>
                <a:ea typeface="Calibri"/>
                <a:cs typeface="Calibri"/>
                <a:sym typeface="Calibri"/>
              </a:rPr>
              <a:t>)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4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Digitalized information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collected and organized in (web) pages;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4742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Site pages are</a:t>
            </a: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interconnected content 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“hyperlinks”, allowing for easier navigation from one page to another throughout the site;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4742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Digital services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like booking an appointment to the doctor or ordering food;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63c8e4e7aa_0_0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g63c8e4e7aa_0_0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g63c8e4e7aa_0_0"/>
          <p:cNvSpPr txBox="1"/>
          <p:nvPr/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So, what are websites? (2/2)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63c8e4e7aa_0_0"/>
          <p:cNvSpPr txBox="1"/>
          <p:nvPr/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47420" lvl="0" marL="2160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718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Char char="●"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Represented by their </a:t>
            </a:r>
            <a:r>
              <a:rPr b="1"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domain names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that make them easy to remember and recall (i.e. google.com);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47420" lvl="0" marL="2160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718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Char char="●"/>
            </a:pPr>
            <a:r>
              <a:rPr b="1"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Accessible from any device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connected to the Internet, be it laptop, mobile phone, laptop or other;</a:t>
            </a:r>
            <a:endParaRPr b="1"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5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5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5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How do we connect to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 Internet?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5"/>
          <p:cNvSpPr txBox="1"/>
          <p:nvPr/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Wi-Fi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 Usually unlimited in amount of traffic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 Available in some public places like restaurants, parks, airports and others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Drains battery slightly faster than mobile data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Most access points don’t have coverage range longer than a few dozens of meters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9" name="Google Shape;209;p5"/>
          <p:cNvSpPr txBox="1"/>
          <p:nvPr/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Mobile data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Cheaper plans for mobile devices limit the amount of traffic or significantly reduce the speed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Roaming fees out of the EU are especially expensive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 Service is available as long as the phone is connected to a broadcasting cell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6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6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6"/>
          <p:cNvSpPr txBox="1"/>
          <p:nvPr/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Search Engines</a:t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6"/>
          <p:cNvSpPr txBox="1"/>
          <p:nvPr/>
        </p:nvSpPr>
        <p:spPr>
          <a:xfrm>
            <a:off x="457200" y="1604525"/>
            <a:ext cx="8398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Search Engines: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Originally started as </a:t>
            </a: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website catalogs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(similar to Yelp and Golden Pages);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Each search engine has </a:t>
            </a: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unique algorithm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for indexing websites and </a:t>
            </a: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curating search results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Usually they make money from </a:t>
            </a: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targeted advertisements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 search results;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Most popular example: </a:t>
            </a: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google.com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4">
            <a:alphaModFix/>
          </a:blip>
          <a:stretch>
            <a:fillRect/>
          </a:stretch>
        </a:blip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63c8e4e7aa_0_8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g63c8e4e7aa_0_8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g63c8e4e7aa_0_8"/>
          <p:cNvSpPr txBox="1"/>
          <p:nvPr/>
        </p:nvSpPr>
        <p:spPr>
          <a:xfrm>
            <a:off x="457200" y="221040"/>
            <a:ext cx="8229300" cy="125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>
                <a:solidFill>
                  <a:schemeClr val="dk1"/>
                </a:solidFill>
              </a:rPr>
              <a:t>Social Networks</a:t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63c8e4e7aa_0_8"/>
          <p:cNvSpPr txBox="1"/>
          <p:nvPr/>
        </p:nvSpPr>
        <p:spPr>
          <a:xfrm>
            <a:off x="540000" y="1604525"/>
            <a:ext cx="8150100" cy="44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ocial Networks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  <a:extLst>
                <a:ext uri="http://customooxmlschemas.google.com/">
                  <go:slidesCustomData xmlns:go="http://customooxmlschemas.google.com/" textRoundtripDataId="1"/>
                </a:ext>
              </a:extLst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  <a:extLst>
                <a:ext uri="http://customooxmlschemas.google.com/">
                  <go:slidesCustomData xmlns:go="http://customooxmlschemas.google.com/" textRoundtripDataId="2"/>
                </a:ext>
              </a:extLst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3"/>
                  </a:ext>
                </a:extLst>
              </a:rPr>
              <a:t>Originally created to </a:t>
            </a: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4"/>
                  </a:ext>
                </a:extLst>
              </a:rPr>
              <a:t>connect people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5"/>
                  </a:ext>
                </a:extLst>
              </a:rPr>
              <a:t> and </a:t>
            </a: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6"/>
                  </a:ext>
                </a:extLst>
              </a:rPr>
              <a:t>ease communication online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7"/>
                  </a:ext>
                </a:extLst>
              </a:rPr>
              <a:t>;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  <a:extLst>
                <a:ext uri="http://customooxmlschemas.google.com/">
                  <go:slidesCustomData xmlns:go="http://customooxmlschemas.google.com/" textRoundtripDataId="8"/>
                </a:ext>
              </a:extLst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9"/>
                  </a:ext>
                </a:extLst>
              </a:rPr>
              <a:t>The main assets are the </a:t>
            </a: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10"/>
                  </a:ext>
                </a:extLst>
              </a:rPr>
              <a:t>registered users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11"/>
                  </a:ext>
                </a:extLst>
              </a:rPr>
              <a:t> of the social networks;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  <a:extLst>
                <a:ext uri="http://customooxmlschemas.google.com/">
                  <go:slidesCustomData xmlns:go="http://customooxmlschemas.google.com/" textRoundtripDataId="12"/>
                </a:ext>
              </a:extLst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13"/>
                  </a:ext>
                </a:extLst>
              </a:rPr>
              <a:t>They help people “meet” others with the same interests through </a:t>
            </a: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14"/>
                  </a:ext>
                </a:extLst>
              </a:rPr>
              <a:t>groups, fan pages, #hashtags,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15"/>
                  </a:ext>
                </a:extLst>
              </a:rPr>
              <a:t> etc.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  <a:extLst>
                <a:ext uri="http://customooxmlschemas.google.com/">
                  <go:slidesCustomData xmlns:go="http://customooxmlschemas.google.com/" textRoundtripDataId="16"/>
                </a:ext>
              </a:extLst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17"/>
                  </a:ext>
                </a:extLst>
              </a:rPr>
              <a:t>Business model is (again) resting mostly on </a:t>
            </a: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18"/>
                  </a:ext>
                </a:extLst>
              </a:rPr>
              <a:t>targeted advertising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19"/>
                  </a:ext>
                </a:extLst>
              </a:rPr>
              <a:t>;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  <a:extLst>
                <a:ext uri="http://customooxmlschemas.google.com/">
                  <go:slidesCustomData xmlns:go="http://customooxmlschemas.google.com/" textRoundtripDataId="20"/>
                </a:ext>
              </a:extLst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21"/>
                  </a:ext>
                </a:extLst>
              </a:rPr>
              <a:t>Most popular example: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  <a:extLst>
                <a:ext uri="http://customooxmlschemas.google.com/">
                  <go:slidesCustomData xmlns:go="http://customooxmlschemas.google.com/" textRoundtripDataId="22"/>
                </a:ext>
              </a:extLst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1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textRoundtripDataId="23"/>
                  </a:ext>
                </a:extLst>
              </a:rPr>
              <a:t>facebook.com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7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7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7"/>
          <p:cNvSpPr txBox="1"/>
          <p:nvPr/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Browsing the Internet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(demonstration)</a:t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7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Let the trainer try to find a website with useful</a:t>
            </a:r>
            <a:r>
              <a:rPr lang="en-US" sz="2400"/>
              <a:t> </a:t>
            </a: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information</a:t>
            </a:r>
            <a:r>
              <a:rPr lang="en-US" sz="2400"/>
              <a:t> </a:t>
            </a: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 caregiving in our country, or any information about a local informal group of caregivers.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AutoNum type="arabicParenR"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Use Google to try </a:t>
            </a:r>
            <a:r>
              <a:rPr b="1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few searches</a:t>
            </a: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AutoNum type="arabicParenR"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Open several search results that might look promising, distinguishing ads from independent sites. Keep them </a:t>
            </a:r>
            <a:r>
              <a:rPr b="1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open in separate tabs</a:t>
            </a: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2019-01-04T16:28:11Z</dcterms:created>
  <dc:creator>RSeneca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